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DM Sans Bold" charset="1" panose="00000000000000000000"/>
      <p:regular r:id="rId15"/>
    </p:embeddedFont>
    <p:embeddedFont>
      <p:font typeface="DM Sans" charset="1" panose="00000000000000000000"/>
      <p:regular r:id="rId16"/>
    </p:embeddedFont>
    <p:embeddedFont>
      <p:font typeface="DM Sans Bold Italics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https://github.com/gretamarrone/unibg_TCM_2024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https://github.com/gretamarrone/unibg_TCM_2024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github.com/gretamarrone/unibg_TCM_2024" TargetMode="External" Type="http://schemas.openxmlformats.org/officeDocument/2006/relationships/hyperlink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4319139">
            <a:off x="1717312" y="-2532663"/>
            <a:ext cx="14853376" cy="15352326"/>
          </a:xfrm>
          <a:custGeom>
            <a:avLst/>
            <a:gdLst/>
            <a:ahLst/>
            <a:cxnLst/>
            <a:rect r="r" b="b" t="t" l="l"/>
            <a:pathLst>
              <a:path h="15352326" w="1485337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699" y="2772986"/>
            <a:ext cx="16230601" cy="3057557"/>
            <a:chOff x="0" y="0"/>
            <a:chExt cx="21640802" cy="407674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21640802" cy="2844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859"/>
                </a:lnSpc>
              </a:pPr>
              <a:r>
                <a:rPr lang="en-US" sz="14049">
                  <a:solidFill>
                    <a:srgbClr val="000000"/>
                  </a:solidFill>
                  <a:latin typeface="DM Sans Bold"/>
                </a:rPr>
                <a:t>TEDxEdu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400467"/>
              <a:ext cx="19387375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Homework 3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8164830"/>
            <a:ext cx="6573756" cy="1080919"/>
            <a:chOff x="0" y="0"/>
            <a:chExt cx="8765008" cy="144122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764851"/>
              <a:ext cx="876500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Tecnologie Cloud e Mobile - 21059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66675"/>
              <a:ext cx="876500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Università degli Studi di Bergamo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602456" y="8098155"/>
            <a:ext cx="916484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Marrone Greta - 1058513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719066" y="5813736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7341725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79865" y="1917613"/>
            <a:ext cx="5641915" cy="1735036"/>
            <a:chOff x="0" y="0"/>
            <a:chExt cx="7522553" cy="231338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7522553" cy="1328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847"/>
                </a:lnSpc>
                <a:spcBef>
                  <a:spcPct val="0"/>
                </a:spcBef>
              </a:pPr>
              <a:r>
                <a:rPr lang="en-US" sz="6539">
                  <a:solidFill>
                    <a:srgbClr val="000000"/>
                  </a:solidFill>
                  <a:latin typeface="DM Sans Bold"/>
                </a:rPr>
                <a:t>Funzionalità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822710"/>
              <a:ext cx="7522553" cy="4905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5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205825" y="1982463"/>
            <a:ext cx="8299442" cy="2636678"/>
            <a:chOff x="0" y="0"/>
            <a:chExt cx="11065922" cy="351557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11065922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39"/>
                </a:lnSpc>
                <a:spcBef>
                  <a:spcPct val="0"/>
                </a:spcBef>
              </a:pPr>
              <a:r>
                <a:rPr lang="en-US" sz="3199">
                  <a:solidFill>
                    <a:srgbClr val="000000"/>
                  </a:solidFill>
                  <a:latin typeface="DM Sans Bold"/>
                </a:rPr>
                <a:t>Esplora i Talks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014234"/>
              <a:ext cx="11065922" cy="2501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806"/>
                </a:lnSpc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Si offre la possibilità di navigare tra tutti i video offerti dalla piattaforma, tramite:</a:t>
              </a:r>
            </a:p>
            <a:p>
              <a:pPr algn="just" marL="582928" indent="-291464" lvl="1">
                <a:lnSpc>
                  <a:spcPts val="3806"/>
                </a:lnSpc>
                <a:buFont typeface="Arial"/>
                <a:buChar char="•"/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Ricerca per parole chiave</a:t>
              </a:r>
            </a:p>
            <a:p>
              <a:pPr algn="just" marL="582928" indent="-291464" lvl="1">
                <a:lnSpc>
                  <a:spcPts val="3806"/>
                </a:lnSpc>
                <a:buFont typeface="Arial"/>
                <a:buChar char="•"/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Ricerca tramite Tag e popolarità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205825" y="5721343"/>
            <a:ext cx="8299442" cy="2640107"/>
            <a:chOff x="0" y="0"/>
            <a:chExt cx="11065922" cy="3520142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1065922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39"/>
                </a:lnSpc>
                <a:spcBef>
                  <a:spcPct val="0"/>
                </a:spcBef>
              </a:pPr>
              <a:r>
                <a:rPr lang="en-US" sz="3199">
                  <a:solidFill>
                    <a:srgbClr val="000000"/>
                  </a:solidFill>
                  <a:latin typeface="DM Sans Bold"/>
                </a:rPr>
                <a:t>Suggerimenti personalizzati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023759"/>
              <a:ext cx="11065922" cy="24961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779"/>
                </a:lnSpc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E’ possibile ottenere un’esperienza personalizzata grazie alle  seguenti funzionalità per l’utente:</a:t>
              </a:r>
            </a:p>
            <a:p>
              <a:pPr algn="just" marL="582928" indent="-291464" lvl="1">
                <a:lnSpc>
                  <a:spcPts val="3779"/>
                </a:lnSpc>
                <a:buFont typeface="Arial"/>
                <a:buChar char="•"/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Suggerimenti di Talks correlati</a:t>
              </a:r>
            </a:p>
            <a:p>
              <a:pPr algn="just" marL="582928" indent="-291464" lvl="1">
                <a:lnSpc>
                  <a:spcPts val="3779"/>
                </a:lnSpc>
                <a:buFont typeface="Arial"/>
                <a:buChar char="•"/>
              </a:pPr>
              <a:r>
                <a:rPr lang="en-US" sz="2699">
                  <a:solidFill>
                    <a:srgbClr val="000000"/>
                  </a:solidFill>
                  <a:latin typeface="DM Sans"/>
                </a:rPr>
                <a:t>Suggerimenti di Tag correlati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345714"/>
            <a:ext cx="16230600" cy="6228493"/>
          </a:xfrm>
          <a:custGeom>
            <a:avLst/>
            <a:gdLst/>
            <a:ahLst/>
            <a:cxnLst/>
            <a:rect r="r" b="b" t="t" l="l"/>
            <a:pathLst>
              <a:path h="6228493" w="16230600">
                <a:moveTo>
                  <a:pt x="0" y="0"/>
                </a:moveTo>
                <a:lnTo>
                  <a:pt x="16230600" y="0"/>
                </a:lnTo>
                <a:lnTo>
                  <a:pt x="16230600" y="6228493"/>
                </a:lnTo>
                <a:lnTo>
                  <a:pt x="0" y="6228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6970250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79865" y="1917613"/>
            <a:ext cx="5071273" cy="2757583"/>
            <a:chOff x="0" y="0"/>
            <a:chExt cx="6761697" cy="367677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6761697" cy="2683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922"/>
                </a:lnSpc>
              </a:pPr>
              <a:r>
                <a:rPr lang="en-US" sz="6601">
                  <a:solidFill>
                    <a:srgbClr val="000000"/>
                  </a:solidFill>
                  <a:latin typeface="DM Sans Bold"/>
                </a:rPr>
                <a:t>Lamda</a:t>
              </a:r>
            </a:p>
            <a:p>
              <a:pPr algn="l">
                <a:lnSpc>
                  <a:spcPts val="7922"/>
                </a:lnSpc>
                <a:spcBef>
                  <a:spcPct val="0"/>
                </a:spcBef>
              </a:pPr>
              <a:r>
                <a:rPr lang="en-US" sz="6601">
                  <a:solidFill>
                    <a:srgbClr val="000000"/>
                  </a:solidFill>
                  <a:latin typeface="DM Sans Bold"/>
                </a:rPr>
                <a:t>Functions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181913"/>
              <a:ext cx="6761697" cy="494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8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89362" y="2038151"/>
            <a:ext cx="9769938" cy="6536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Le seguenti funzioni Lambda vengono implementate per esporre un'API che consente di navigare tra tutti i Talks sulla piattaforma. In particolare:</a:t>
            </a:r>
          </a:p>
          <a:p>
            <a:pPr algn="just">
              <a:lnSpc>
                <a:spcPts val="4049"/>
              </a:lnSpc>
            </a:pPr>
          </a:p>
          <a:p>
            <a:pPr algn="just" marL="582928" indent="-291464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DM Sans Bold Italics"/>
              </a:rPr>
              <a:t>Get_Talks_By_Title</a:t>
            </a:r>
          </a:p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Consente la ricerca di Talks utilizzando parole chiave. Restituisce i Talks che contengono le parole chiave specificate nel titolo.</a:t>
            </a:r>
          </a:p>
          <a:p>
            <a:pPr algn="just">
              <a:lnSpc>
                <a:spcPts val="4049"/>
              </a:lnSpc>
            </a:pPr>
          </a:p>
          <a:p>
            <a:pPr algn="just" marL="582928" indent="-291464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DM Sans Bold Italics"/>
              </a:rPr>
              <a:t>Get_Talks_By_Score</a:t>
            </a:r>
          </a:p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Consente la navigazione dei Talks in base a un tag specifico, ordinandoli per popolarità. Restituisce i Talks con il tag ricercato, ordinati in base ai più popolari.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442882" y="3205919"/>
            <a:ext cx="11402237" cy="6579488"/>
          </a:xfrm>
          <a:custGeom>
            <a:avLst/>
            <a:gdLst/>
            <a:ahLst/>
            <a:cxnLst/>
            <a:rect r="r" b="b" t="t" l="l"/>
            <a:pathLst>
              <a:path h="6579488" w="11402237">
                <a:moveTo>
                  <a:pt x="0" y="0"/>
                </a:moveTo>
                <a:lnTo>
                  <a:pt x="11402236" y="0"/>
                </a:lnTo>
                <a:lnTo>
                  <a:pt x="11402236" y="6579488"/>
                </a:lnTo>
                <a:lnTo>
                  <a:pt x="0" y="65794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Implementazione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4" tooltip="https://github.com/gretamarrone/unibg_TCM_2024"/>
              </a:rPr>
              <a:t>TEDxEdu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funzione Get_Talks_by_Title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488407" y="3234494"/>
            <a:ext cx="11152178" cy="6593509"/>
          </a:xfrm>
          <a:custGeom>
            <a:avLst/>
            <a:gdLst/>
            <a:ahLst/>
            <a:cxnLst/>
            <a:rect r="r" b="b" t="t" l="l"/>
            <a:pathLst>
              <a:path h="6593509" w="11152178">
                <a:moveTo>
                  <a:pt x="0" y="0"/>
                </a:moveTo>
                <a:lnTo>
                  <a:pt x="11152179" y="0"/>
                </a:lnTo>
                <a:lnTo>
                  <a:pt x="11152179" y="6593509"/>
                </a:lnTo>
                <a:lnTo>
                  <a:pt x="0" y="65935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Implementazione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4" tooltip="https://github.com/gretamarrone/unibg_TCM_2024"/>
              </a:rPr>
              <a:t>TEDxEdu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funzione Get_Talks_by_Score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345714"/>
            <a:ext cx="16230600" cy="6228493"/>
          </a:xfrm>
          <a:custGeom>
            <a:avLst/>
            <a:gdLst/>
            <a:ahLst/>
            <a:cxnLst/>
            <a:rect r="r" b="b" t="t" l="l"/>
            <a:pathLst>
              <a:path h="6228493" w="16230600">
                <a:moveTo>
                  <a:pt x="0" y="0"/>
                </a:moveTo>
                <a:lnTo>
                  <a:pt x="16230600" y="0"/>
                </a:lnTo>
                <a:lnTo>
                  <a:pt x="16230600" y="6228493"/>
                </a:lnTo>
                <a:lnTo>
                  <a:pt x="0" y="62284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6970250" y="1473156"/>
            <a:ext cx="0" cy="7340687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379865" y="796298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3" tooltip="https://github.com/gretamarrone/unibg_TCM_2024"/>
              </a:rPr>
              <a:t>TEDxEdu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79865" y="1917613"/>
            <a:ext cx="5071273" cy="2757583"/>
            <a:chOff x="0" y="0"/>
            <a:chExt cx="6761697" cy="367677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6761697" cy="2683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922"/>
                </a:lnSpc>
              </a:pPr>
              <a:r>
                <a:rPr lang="en-US" sz="6601">
                  <a:solidFill>
                    <a:srgbClr val="000000"/>
                  </a:solidFill>
                  <a:latin typeface="DM Sans Bold"/>
                </a:rPr>
                <a:t>Lamda</a:t>
              </a:r>
            </a:p>
            <a:p>
              <a:pPr algn="l">
                <a:lnSpc>
                  <a:spcPts val="7922"/>
                </a:lnSpc>
                <a:spcBef>
                  <a:spcPct val="0"/>
                </a:spcBef>
              </a:pPr>
              <a:r>
                <a:rPr lang="en-US" sz="6601">
                  <a:solidFill>
                    <a:srgbClr val="000000"/>
                  </a:solidFill>
                  <a:latin typeface="DM Sans Bold"/>
                </a:rPr>
                <a:t>Functions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181913"/>
              <a:ext cx="6761697" cy="494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8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333277" y="1901420"/>
            <a:ext cx="9926023" cy="6031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Le seguenti funzioni Lambda sono implementate per esporre un'API che offre un'esperienza personalizzata con suggerimenti di video. Nello specifico:</a:t>
            </a:r>
          </a:p>
          <a:p>
            <a:pPr algn="just">
              <a:lnSpc>
                <a:spcPts val="4049"/>
              </a:lnSpc>
            </a:pPr>
          </a:p>
          <a:p>
            <a:pPr algn="just" marL="582928" indent="-291464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DM Sans Bold Italics"/>
              </a:rPr>
              <a:t>Get_Watch_Next_by_Id</a:t>
            </a:r>
          </a:p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All’utente verrà suggerito un elenco di Talk correlati al corrente, con informazioni relative al suo titolo, url, descrizione, e speakers.</a:t>
            </a:r>
          </a:p>
          <a:p>
            <a:pPr algn="just">
              <a:lnSpc>
                <a:spcPts val="4049"/>
              </a:lnSpc>
            </a:pPr>
          </a:p>
          <a:p>
            <a:pPr algn="just" marL="582928" indent="-291464" lvl="1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DM Sans Bold Italics"/>
              </a:rPr>
              <a:t>Get_Watch_Next_by_Tag</a:t>
            </a:r>
          </a:p>
          <a:p>
            <a:pPr algn="just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DM Sans"/>
              </a:rPr>
              <a:t>All’utente verrà suggerito un elenco di Tag correlati al video corrente, ordinati in base alla popolarità.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806713" y="3205919"/>
            <a:ext cx="12674574" cy="6862397"/>
          </a:xfrm>
          <a:custGeom>
            <a:avLst/>
            <a:gdLst/>
            <a:ahLst/>
            <a:cxnLst/>
            <a:rect r="r" b="b" t="t" l="l"/>
            <a:pathLst>
              <a:path h="6862397" w="12674574">
                <a:moveTo>
                  <a:pt x="0" y="0"/>
                </a:moveTo>
                <a:lnTo>
                  <a:pt x="12674574" y="0"/>
                </a:lnTo>
                <a:lnTo>
                  <a:pt x="12674574" y="6862397"/>
                </a:lnTo>
                <a:lnTo>
                  <a:pt x="0" y="68623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Implementazione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4" tooltip="https://github.com/gretamarrone/unibg_TCM_2024"/>
              </a:rPr>
              <a:t>TEDxEdu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funzione Get_Watch_Next_by_Id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2014210" y="-2985758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366687" y="3205919"/>
            <a:ext cx="11554626" cy="6752703"/>
          </a:xfrm>
          <a:custGeom>
            <a:avLst/>
            <a:gdLst/>
            <a:ahLst/>
            <a:cxnLst/>
            <a:rect r="r" b="b" t="t" l="l"/>
            <a:pathLst>
              <a:path h="6752703" w="11554626">
                <a:moveTo>
                  <a:pt x="0" y="0"/>
                </a:moveTo>
                <a:lnTo>
                  <a:pt x="11554626" y="0"/>
                </a:lnTo>
                <a:lnTo>
                  <a:pt x="11554626" y="6752704"/>
                </a:lnTo>
                <a:lnTo>
                  <a:pt x="0" y="67527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Implementazione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4" tooltip="https://github.com/gretamarrone/unibg_TCM_2024"/>
              </a:rPr>
              <a:t>TEDxEdu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31416" y="2631038"/>
            <a:ext cx="9053475" cy="1149762"/>
            <a:chOff x="0" y="0"/>
            <a:chExt cx="12071300" cy="153301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120713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Coding funzione Get_Watch_Next_by_Tag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5659"/>
              <a:ext cx="12071300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1" y="2421488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699" y="847725"/>
            <a:ext cx="12591044" cy="1084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36"/>
              </a:lnSpc>
              <a:spcBef>
                <a:spcPct val="0"/>
              </a:spcBef>
            </a:pPr>
            <a:r>
              <a:rPr lang="en-US" sz="7113">
                <a:solidFill>
                  <a:srgbClr val="000000"/>
                </a:solidFill>
                <a:latin typeface="DM Sans Bold"/>
              </a:rPr>
              <a:t>Osservazioni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022973" y="1316037"/>
            <a:ext cx="3236327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9"/>
              </a:lnSpc>
            </a:pPr>
            <a:r>
              <a:rPr lang="en-US" sz="2499" u="sng">
                <a:solidFill>
                  <a:srgbClr val="000000"/>
                </a:solidFill>
                <a:latin typeface="DM Sans"/>
                <a:hlinkClick r:id="rId2" tooltip="https://github.com/gretamarrone/unibg_TCM_2024"/>
              </a:rPr>
              <a:t>TEDxEdu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8412404">
            <a:off x="5808682" y="6172200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699" y="2716763"/>
            <a:ext cx="15742851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Esperienza Utente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1" y="3220385"/>
            <a:ext cx="16230599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DM Sans"/>
              </a:rPr>
              <a:t>L'obiettivo è fornire un'esperienza ottimale per due gruppi principali di utenti: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 Bold Italics"/>
              </a:rPr>
              <a:t>Insegnanti</a:t>
            </a:r>
            <a:r>
              <a:rPr lang="en-US" sz="2499">
                <a:solidFill>
                  <a:srgbClr val="000000"/>
                </a:solidFill>
                <a:latin typeface="DM Sans"/>
              </a:rPr>
              <a:t>: Facilitare la ricerca e la condivisione dei video con gli studenti, permettendo di selezionare i video più pertinenti per l'insegnamento.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 Bold Italics"/>
              </a:rPr>
              <a:t>Studenti</a:t>
            </a:r>
            <a:r>
              <a:rPr lang="en-US" sz="2499">
                <a:solidFill>
                  <a:srgbClr val="000000"/>
                </a:solidFill>
                <a:latin typeface="DM Sans"/>
              </a:rPr>
              <a:t>: Incentivare l'apprendimento autonomo attraverso una ricerca e approfondimento facilitati sulla piattaforma.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1" y="5752570"/>
            <a:ext cx="16230599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Criticità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1" y="6257395"/>
            <a:ext cx="16230599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 Bold Italics"/>
              </a:rPr>
              <a:t>Pertinenza dei Video</a:t>
            </a:r>
            <a:r>
              <a:rPr lang="en-US" sz="2499">
                <a:solidFill>
                  <a:srgbClr val="000000"/>
                </a:solidFill>
                <a:latin typeface="DM Sans"/>
              </a:rPr>
              <a:t>: Selezionare video in base a un tag in tendenza può produrre risultati non del tutto pertinenti, poiché i video possono avere tag multipli e trattare argomenti leggermente diversi.</a:t>
            </a:r>
          </a:p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DM Sans Bold Italics"/>
              </a:rPr>
              <a:t>Ripetizione dei Video</a:t>
            </a:r>
            <a:r>
              <a:rPr lang="en-US" sz="2499">
                <a:solidFill>
                  <a:srgbClr val="000000"/>
                </a:solidFill>
                <a:latin typeface="DM Sans"/>
              </a:rPr>
              <a:t>: C'è la possibilità che i video suggeriti si ripetano.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1" y="7994120"/>
            <a:ext cx="16230600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Evoluzioni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1" y="8470370"/>
            <a:ext cx="16230600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DM Sans"/>
              </a:rPr>
              <a:t>Includere i parametri dei video più popolari anche nei suggerimenti dei video, per migliorare la rilevanza dei video consigliati; inoltre, una volta implementato il sistema di Upvote e Downvote, sarà possibile offrire suggerimenti sempre più personalizzati.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DAGIrfoWejQ</dc:identifier>
  <dcterms:modified xsi:type="dcterms:W3CDTF">2011-08-01T06:04:30Z</dcterms:modified>
  <cp:revision>1</cp:revision>
  <dc:title>hw_3</dc:title>
</cp:coreProperties>
</file>

<file path=docProps/thumbnail.jpeg>
</file>